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18992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4279668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57780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1212861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68082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1122780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3075902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590064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1965172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3C4D31-F166-42CC-9D79-BFEC51CB9C8B}" type="datetimeFigureOut">
              <a:rPr lang="en-PH" smtClean="0"/>
              <a:t>10/15/2020</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64746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3C4D31-F166-42CC-9D79-BFEC51CB9C8B}" type="datetimeFigureOut">
              <a:rPr lang="en-PH" smtClean="0"/>
              <a:t>10/15/2020</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4281379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3C4D31-F166-42CC-9D79-BFEC51CB9C8B}" type="datetimeFigureOut">
              <a:rPr lang="en-PH" smtClean="0"/>
              <a:t>10/15/2020</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3908058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3C4D31-F166-42CC-9D79-BFEC51CB9C8B}" type="datetimeFigureOut">
              <a:rPr lang="en-PH" smtClean="0"/>
              <a:t>10/15/2020</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59790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3C4D31-F166-42CC-9D79-BFEC51CB9C8B}" type="datetimeFigureOut">
              <a:rPr lang="en-PH" smtClean="0"/>
              <a:t>10/15/2020</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4217566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3C4D31-F166-42CC-9D79-BFEC51CB9C8B}" type="datetimeFigureOut">
              <a:rPr lang="en-PH" smtClean="0"/>
              <a:t>10/15/2020</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118889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3C4D31-F166-42CC-9D79-BFEC51CB9C8B}" type="datetimeFigureOut">
              <a:rPr lang="en-PH" smtClean="0"/>
              <a:t>10/15/2020</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885CAE74-4D89-4580-BD77-2249B17937E4}" type="slidenum">
              <a:rPr lang="en-PH" smtClean="0"/>
              <a:t>‹#›</a:t>
            </a:fld>
            <a:endParaRPr lang="en-PH"/>
          </a:p>
        </p:txBody>
      </p:sp>
    </p:spTree>
    <p:extLst>
      <p:ext uri="{BB962C8B-B14F-4D97-AF65-F5344CB8AC3E}">
        <p14:creationId xmlns:p14="http://schemas.microsoft.com/office/powerpoint/2010/main" val="392055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D3C4D31-F166-42CC-9D79-BFEC51CB9C8B}" type="datetimeFigureOut">
              <a:rPr lang="en-PH" smtClean="0"/>
              <a:t>10/15/2020</a:t>
            </a:fld>
            <a:endParaRPr lang="en-PH"/>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PH"/>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5CAE74-4D89-4580-BD77-2249B17937E4}" type="slidenum">
              <a:rPr lang="en-PH" smtClean="0"/>
              <a:t>‹#›</a:t>
            </a:fld>
            <a:endParaRPr lang="en-PH"/>
          </a:p>
        </p:txBody>
      </p:sp>
    </p:spTree>
    <p:extLst>
      <p:ext uri="{BB962C8B-B14F-4D97-AF65-F5344CB8AC3E}">
        <p14:creationId xmlns:p14="http://schemas.microsoft.com/office/powerpoint/2010/main" val="997937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70E45-3C6A-4520-87A5-CEA379D67A91}"/>
              </a:ext>
            </a:extLst>
          </p:cNvPr>
          <p:cNvSpPr>
            <a:spLocks noGrp="1"/>
          </p:cNvSpPr>
          <p:nvPr>
            <p:ph type="ctrTitle"/>
          </p:nvPr>
        </p:nvSpPr>
        <p:spPr>
          <a:xfrm>
            <a:off x="1507067" y="1702191"/>
            <a:ext cx="7766936" cy="2348645"/>
          </a:xfrm>
        </p:spPr>
        <p:txBody>
          <a:bodyPr>
            <a:normAutofit/>
          </a:bodyPr>
          <a:lstStyle/>
          <a:p>
            <a:r>
              <a:rPr lang="en-PH" sz="4400" dirty="0"/>
              <a:t>Philippine Food Security Realities: </a:t>
            </a:r>
            <a:r>
              <a:rPr lang="en-PH" sz="4400" dirty="0" err="1"/>
              <a:t>Covid</a:t>
            </a:r>
            <a:r>
              <a:rPr lang="en-PH" sz="4400" dirty="0"/>
              <a:t> or no </a:t>
            </a:r>
            <a:r>
              <a:rPr lang="en-PH" sz="4400" dirty="0" err="1"/>
              <a:t>Covid</a:t>
            </a:r>
            <a:br>
              <a:rPr lang="en-PH" sz="4400" dirty="0"/>
            </a:br>
            <a:endParaRPr lang="en-PH" sz="4400" dirty="0"/>
          </a:p>
        </p:txBody>
      </p:sp>
      <p:sp>
        <p:nvSpPr>
          <p:cNvPr id="3" name="Subtitle 2">
            <a:extLst>
              <a:ext uri="{FF2B5EF4-FFF2-40B4-BE49-F238E27FC236}">
                <a16:creationId xmlns:a16="http://schemas.microsoft.com/office/drawing/2014/main" id="{46A090C5-7206-45FA-A746-1E699A3A283B}"/>
              </a:ext>
            </a:extLst>
          </p:cNvPr>
          <p:cNvSpPr>
            <a:spLocks noGrp="1"/>
          </p:cNvSpPr>
          <p:nvPr>
            <p:ph type="subTitle" idx="1"/>
          </p:nvPr>
        </p:nvSpPr>
        <p:spPr>
          <a:xfrm>
            <a:off x="1507067" y="4050833"/>
            <a:ext cx="7766936" cy="1646302"/>
          </a:xfrm>
        </p:spPr>
        <p:txBody>
          <a:bodyPr>
            <a:noAutofit/>
          </a:bodyPr>
          <a:lstStyle/>
          <a:p>
            <a:r>
              <a:rPr lang="en-PH" dirty="0"/>
              <a:t>Green Convergence </a:t>
            </a:r>
            <a:r>
              <a:rPr lang="en-PH" dirty="0" err="1"/>
              <a:t>Kamayan</a:t>
            </a:r>
            <a:r>
              <a:rPr lang="en-PH" dirty="0"/>
              <a:t> Forum</a:t>
            </a:r>
          </a:p>
          <a:p>
            <a:r>
              <a:rPr lang="en-PH" dirty="0"/>
              <a:t>October 16, 2020</a:t>
            </a:r>
          </a:p>
          <a:p>
            <a:r>
              <a:rPr lang="en-PH" dirty="0"/>
              <a:t>Atty. Elias Jose “Bong” M. </a:t>
            </a:r>
            <a:r>
              <a:rPr lang="en-PH" dirty="0" err="1"/>
              <a:t>Inciong</a:t>
            </a:r>
            <a:endParaRPr lang="en-PH" dirty="0"/>
          </a:p>
          <a:p>
            <a:r>
              <a:rPr lang="en-PH" dirty="0"/>
              <a:t>Executive Vice-President, </a:t>
            </a:r>
            <a:r>
              <a:rPr lang="en-PH" dirty="0" err="1"/>
              <a:t>Alyansa</a:t>
            </a:r>
            <a:r>
              <a:rPr lang="en-PH" dirty="0"/>
              <a:t> </a:t>
            </a:r>
            <a:r>
              <a:rPr lang="en-PH" dirty="0" err="1"/>
              <a:t>Agrikultura</a:t>
            </a:r>
            <a:endParaRPr lang="en-PH" dirty="0"/>
          </a:p>
        </p:txBody>
      </p:sp>
    </p:spTree>
    <p:extLst>
      <p:ext uri="{BB962C8B-B14F-4D97-AF65-F5344CB8AC3E}">
        <p14:creationId xmlns:p14="http://schemas.microsoft.com/office/powerpoint/2010/main" val="2616081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4B9C2-0C78-47A1-9F91-2B390103E4FB}"/>
              </a:ext>
            </a:extLst>
          </p:cNvPr>
          <p:cNvSpPr>
            <a:spLocks noGrp="1"/>
          </p:cNvSpPr>
          <p:nvPr>
            <p:ph type="title"/>
          </p:nvPr>
        </p:nvSpPr>
        <p:spPr/>
        <p:txBody>
          <a:bodyPr/>
          <a:lstStyle/>
          <a:p>
            <a:r>
              <a:rPr lang="en-PH" dirty="0"/>
              <a:t>Outline</a:t>
            </a:r>
          </a:p>
        </p:txBody>
      </p:sp>
      <p:sp>
        <p:nvSpPr>
          <p:cNvPr id="3" name="Content Placeholder 2">
            <a:extLst>
              <a:ext uri="{FF2B5EF4-FFF2-40B4-BE49-F238E27FC236}">
                <a16:creationId xmlns:a16="http://schemas.microsoft.com/office/drawing/2014/main" id="{13109246-9D63-482C-98F2-B26262661601}"/>
              </a:ext>
            </a:extLst>
          </p:cNvPr>
          <p:cNvSpPr>
            <a:spLocks noGrp="1"/>
          </p:cNvSpPr>
          <p:nvPr>
            <p:ph idx="1"/>
          </p:nvPr>
        </p:nvSpPr>
        <p:spPr>
          <a:xfrm>
            <a:off x="677334" y="1547447"/>
            <a:ext cx="8596668" cy="4493916"/>
          </a:xfrm>
        </p:spPr>
        <p:txBody>
          <a:bodyPr/>
          <a:lstStyle/>
          <a:p>
            <a:pPr marL="400050" indent="-400050">
              <a:buAutoNum type="romanUcPeriod"/>
            </a:pPr>
            <a:r>
              <a:rPr lang="en-PH" dirty="0"/>
              <a:t>Purpose and Perspective</a:t>
            </a:r>
          </a:p>
          <a:p>
            <a:pPr marL="400050" indent="-400050">
              <a:buAutoNum type="romanUcPeriod"/>
            </a:pPr>
            <a:endParaRPr lang="en-PH" dirty="0"/>
          </a:p>
          <a:p>
            <a:pPr marL="400050" indent="-400050">
              <a:buAutoNum type="romanUcPeriod" startAt="2"/>
            </a:pPr>
            <a:r>
              <a:rPr lang="en-PH" dirty="0"/>
              <a:t>Definition and Pillars</a:t>
            </a:r>
          </a:p>
          <a:p>
            <a:pPr marL="400050" indent="-400050">
              <a:buAutoNum type="romanUcPeriod" startAt="2"/>
            </a:pPr>
            <a:endParaRPr lang="en-PH" dirty="0"/>
          </a:p>
          <a:p>
            <a:pPr marL="400050" indent="-400050">
              <a:buAutoNum type="romanUcPeriod" startAt="2"/>
            </a:pPr>
            <a:r>
              <a:rPr lang="en-PH" dirty="0"/>
              <a:t>Filipinos are food insecure. Why?</a:t>
            </a:r>
          </a:p>
          <a:p>
            <a:pPr marL="400050" indent="-400050">
              <a:buAutoNum type="romanUcPeriod" startAt="2"/>
            </a:pPr>
            <a:endParaRPr lang="en-PH" dirty="0"/>
          </a:p>
          <a:p>
            <a:pPr marL="400050" indent="-400050">
              <a:buAutoNum type="romanUcPeriod" startAt="2"/>
            </a:pPr>
            <a:r>
              <a:rPr lang="en-PH" dirty="0"/>
              <a:t>Way forward</a:t>
            </a:r>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p:txBody>
      </p:sp>
    </p:spTree>
    <p:extLst>
      <p:ext uri="{BB962C8B-B14F-4D97-AF65-F5344CB8AC3E}">
        <p14:creationId xmlns:p14="http://schemas.microsoft.com/office/powerpoint/2010/main" val="3011905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FCF96-EFFC-4933-B326-9816994AC1E3}"/>
              </a:ext>
            </a:extLst>
          </p:cNvPr>
          <p:cNvSpPr>
            <a:spLocks noGrp="1"/>
          </p:cNvSpPr>
          <p:nvPr>
            <p:ph type="title"/>
          </p:nvPr>
        </p:nvSpPr>
        <p:spPr>
          <a:xfrm>
            <a:off x="677334" y="609600"/>
            <a:ext cx="8596668" cy="797169"/>
          </a:xfrm>
        </p:spPr>
        <p:txBody>
          <a:bodyPr/>
          <a:lstStyle/>
          <a:p>
            <a:r>
              <a:rPr lang="en-PH" dirty="0"/>
              <a:t>Purpose and Perspective</a:t>
            </a:r>
          </a:p>
        </p:txBody>
      </p:sp>
      <p:sp>
        <p:nvSpPr>
          <p:cNvPr id="3" name="Content Placeholder 2">
            <a:extLst>
              <a:ext uri="{FF2B5EF4-FFF2-40B4-BE49-F238E27FC236}">
                <a16:creationId xmlns:a16="http://schemas.microsoft.com/office/drawing/2014/main" id="{F71E5254-4BA5-4B94-91CF-CE13B3521CD9}"/>
              </a:ext>
            </a:extLst>
          </p:cNvPr>
          <p:cNvSpPr>
            <a:spLocks noGrp="1"/>
          </p:cNvSpPr>
          <p:nvPr>
            <p:ph idx="1"/>
          </p:nvPr>
        </p:nvSpPr>
        <p:spPr>
          <a:xfrm>
            <a:off x="677334" y="1406769"/>
            <a:ext cx="8596668" cy="4634593"/>
          </a:xfrm>
        </p:spPr>
        <p:txBody>
          <a:bodyPr>
            <a:normAutofit/>
          </a:bodyPr>
          <a:lstStyle/>
          <a:p>
            <a:pPr marL="0" indent="0">
              <a:buNone/>
            </a:pPr>
            <a:r>
              <a:rPr lang="en-PH" b="0" i="0" dirty="0">
                <a:solidFill>
                  <a:srgbClr val="202122"/>
                </a:solidFill>
                <a:effectLst/>
                <a:latin typeface="Arial" panose="020B0604020202020204" pitchFamily="34" charset="0"/>
              </a:rPr>
              <a:t> </a:t>
            </a:r>
            <a:r>
              <a:rPr lang="en-PH" sz="2800" b="0" i="0" dirty="0">
                <a:solidFill>
                  <a:srgbClr val="202122"/>
                </a:solidFill>
                <a:effectLst/>
                <a:latin typeface="Arial" panose="020B0604020202020204" pitchFamily="34" charset="0"/>
              </a:rPr>
              <a:t>Purpose</a:t>
            </a:r>
            <a:r>
              <a:rPr lang="en-PH" b="0" i="0" dirty="0">
                <a:solidFill>
                  <a:srgbClr val="202122"/>
                </a:solidFill>
                <a:effectLst/>
                <a:latin typeface="Arial" panose="020B0604020202020204" pitchFamily="34" charset="0"/>
              </a:rPr>
              <a:t>: To show that the Philippines has been in a very </a:t>
            </a:r>
            <a:r>
              <a:rPr lang="en-PH" dirty="0">
                <a:solidFill>
                  <a:srgbClr val="202122"/>
                </a:solidFill>
                <a:latin typeface="Arial" panose="020B0604020202020204" pitchFamily="34" charset="0"/>
              </a:rPr>
              <a:t>bad place in terms of food security long before </a:t>
            </a:r>
            <a:r>
              <a:rPr lang="en-PH" dirty="0" err="1">
                <a:solidFill>
                  <a:srgbClr val="202122"/>
                </a:solidFill>
                <a:latin typeface="Arial" panose="020B0604020202020204" pitchFamily="34" charset="0"/>
              </a:rPr>
              <a:t>Covid</a:t>
            </a:r>
            <a:r>
              <a:rPr lang="en-PH" dirty="0">
                <a:solidFill>
                  <a:srgbClr val="202122"/>
                </a:solidFill>
                <a:latin typeface="Arial" panose="020B0604020202020204" pitchFamily="34" charset="0"/>
              </a:rPr>
              <a:t> for the following reasons: </a:t>
            </a:r>
          </a:p>
          <a:p>
            <a:pPr>
              <a:buAutoNum type="arabicParenR"/>
            </a:pPr>
            <a:r>
              <a:rPr lang="en-PH" dirty="0">
                <a:solidFill>
                  <a:srgbClr val="202122"/>
                </a:solidFill>
                <a:latin typeface="Arial" panose="020B0604020202020204" pitchFamily="34" charset="0"/>
              </a:rPr>
              <a:t>Food Trade policy</a:t>
            </a:r>
          </a:p>
          <a:p>
            <a:pPr>
              <a:buAutoNum type="arabicParenR"/>
            </a:pPr>
            <a:r>
              <a:rPr lang="en-PH" dirty="0">
                <a:solidFill>
                  <a:srgbClr val="202122"/>
                </a:solidFill>
                <a:latin typeface="Arial" panose="020B0604020202020204" pitchFamily="34" charset="0"/>
              </a:rPr>
              <a:t>Food and Agricultural System</a:t>
            </a:r>
          </a:p>
          <a:p>
            <a:pPr>
              <a:buAutoNum type="arabicParenR"/>
            </a:pPr>
            <a:r>
              <a:rPr lang="en-PH" dirty="0">
                <a:solidFill>
                  <a:srgbClr val="202122"/>
                </a:solidFill>
                <a:latin typeface="Arial" panose="020B0604020202020204" pitchFamily="34" charset="0"/>
              </a:rPr>
              <a:t>Presently, its governance by public relations and denial of realities on the ground. You are branded as fake news if you complain. </a:t>
            </a:r>
          </a:p>
          <a:p>
            <a:pPr marL="0" indent="0">
              <a:buNone/>
            </a:pPr>
            <a:r>
              <a:rPr lang="en-PH" sz="1800" b="0" i="0" dirty="0">
                <a:solidFill>
                  <a:srgbClr val="202122"/>
                </a:solidFill>
                <a:effectLst/>
                <a:latin typeface="Arial" panose="020B0604020202020204" pitchFamily="34" charset="0"/>
              </a:rPr>
              <a:t>	 </a:t>
            </a:r>
          </a:p>
          <a:p>
            <a:pPr marL="0" indent="0">
              <a:buNone/>
            </a:pPr>
            <a:r>
              <a:rPr lang="en-PH" sz="2800" b="0" i="0" dirty="0">
                <a:solidFill>
                  <a:srgbClr val="202122"/>
                </a:solidFill>
                <a:effectLst/>
                <a:latin typeface="Arial" panose="020B0604020202020204" pitchFamily="34" charset="0"/>
              </a:rPr>
              <a:t> Perspective: </a:t>
            </a:r>
          </a:p>
          <a:p>
            <a:pPr marL="0" indent="0">
              <a:buNone/>
            </a:pPr>
            <a:r>
              <a:rPr lang="en-PH" sz="2800" dirty="0">
                <a:solidFill>
                  <a:srgbClr val="202122"/>
                </a:solidFill>
                <a:latin typeface="Arial" panose="020B0604020202020204" pitchFamily="34" charset="0"/>
              </a:rPr>
              <a:t>	</a:t>
            </a:r>
            <a:r>
              <a:rPr lang="en-PH" dirty="0">
                <a:solidFill>
                  <a:srgbClr val="202122"/>
                </a:solidFill>
                <a:latin typeface="Arial" panose="020B0604020202020204" pitchFamily="34" charset="0"/>
              </a:rPr>
              <a:t>As </a:t>
            </a:r>
            <a:r>
              <a:rPr lang="en-PH" b="0" i="0" dirty="0">
                <a:solidFill>
                  <a:srgbClr val="202122"/>
                </a:solidFill>
                <a:effectLst/>
                <a:latin typeface="Arial" panose="020B0604020202020204" pitchFamily="34" charset="0"/>
              </a:rPr>
              <a:t>Stakeholder – poultry and livestock operations and orchard</a:t>
            </a:r>
          </a:p>
          <a:p>
            <a:pPr marL="0" indent="0">
              <a:buNone/>
            </a:pPr>
            <a:r>
              <a:rPr lang="en-PH" dirty="0">
                <a:solidFill>
                  <a:srgbClr val="202122"/>
                </a:solidFill>
                <a:latin typeface="Arial" panose="020B0604020202020204" pitchFamily="34" charset="0"/>
              </a:rPr>
              <a:t>	As Advocate – UBRA, </a:t>
            </a:r>
            <a:r>
              <a:rPr lang="en-PH" dirty="0" err="1">
                <a:solidFill>
                  <a:srgbClr val="202122"/>
                </a:solidFill>
                <a:latin typeface="Arial" panose="020B0604020202020204" pitchFamily="34" charset="0"/>
              </a:rPr>
              <a:t>Alyansa</a:t>
            </a:r>
            <a:r>
              <a:rPr lang="en-PH" dirty="0">
                <a:solidFill>
                  <a:srgbClr val="202122"/>
                </a:solidFill>
                <a:latin typeface="Arial" panose="020B0604020202020204" pitchFamily="34" charset="0"/>
              </a:rPr>
              <a:t> </a:t>
            </a:r>
            <a:r>
              <a:rPr lang="en-PH" dirty="0" err="1">
                <a:solidFill>
                  <a:srgbClr val="202122"/>
                </a:solidFill>
                <a:latin typeface="Arial" panose="020B0604020202020204" pitchFamily="34" charset="0"/>
              </a:rPr>
              <a:t>Agrikultura</a:t>
            </a:r>
            <a:r>
              <a:rPr lang="en-PH" dirty="0">
                <a:solidFill>
                  <a:srgbClr val="202122"/>
                </a:solidFill>
                <a:latin typeface="Arial" panose="020B0604020202020204" pitchFamily="34" charset="0"/>
              </a:rPr>
              <a:t>, </a:t>
            </a:r>
            <a:r>
              <a:rPr lang="en-PH" dirty="0" err="1">
                <a:solidFill>
                  <a:srgbClr val="202122"/>
                </a:solidFill>
                <a:latin typeface="Arial" panose="020B0604020202020204" pitchFamily="34" charset="0"/>
              </a:rPr>
              <a:t>Sinag</a:t>
            </a:r>
            <a:r>
              <a:rPr lang="en-PH" dirty="0">
                <a:solidFill>
                  <a:srgbClr val="202122"/>
                </a:solidFill>
                <a:latin typeface="Arial" panose="020B0604020202020204" pitchFamily="34" charset="0"/>
              </a:rPr>
              <a:t>, Philippine Chamber of Agriculture and Food, Inc., and Agri-Fisheries Alliance</a:t>
            </a:r>
            <a:endParaRPr lang="en-PH" b="0" i="0" dirty="0">
              <a:solidFill>
                <a:srgbClr val="202122"/>
              </a:solidFill>
              <a:effectLst/>
              <a:latin typeface="Arial" panose="020B0604020202020204" pitchFamily="34" charset="0"/>
            </a:endParaRPr>
          </a:p>
        </p:txBody>
      </p:sp>
    </p:spTree>
    <p:extLst>
      <p:ext uri="{BB962C8B-B14F-4D97-AF65-F5344CB8AC3E}">
        <p14:creationId xmlns:p14="http://schemas.microsoft.com/office/powerpoint/2010/main" val="3690145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FCF96-EFFC-4933-B326-9816994AC1E3}"/>
              </a:ext>
            </a:extLst>
          </p:cNvPr>
          <p:cNvSpPr>
            <a:spLocks noGrp="1"/>
          </p:cNvSpPr>
          <p:nvPr>
            <p:ph type="title"/>
          </p:nvPr>
        </p:nvSpPr>
        <p:spPr>
          <a:xfrm>
            <a:off x="677334" y="609600"/>
            <a:ext cx="8596668" cy="797169"/>
          </a:xfrm>
        </p:spPr>
        <p:txBody>
          <a:bodyPr/>
          <a:lstStyle/>
          <a:p>
            <a:r>
              <a:rPr lang="en-PH" dirty="0"/>
              <a:t>Food Security – Definition and Pillars</a:t>
            </a:r>
          </a:p>
        </p:txBody>
      </p:sp>
      <p:sp>
        <p:nvSpPr>
          <p:cNvPr id="3" name="Content Placeholder 2">
            <a:extLst>
              <a:ext uri="{FF2B5EF4-FFF2-40B4-BE49-F238E27FC236}">
                <a16:creationId xmlns:a16="http://schemas.microsoft.com/office/drawing/2014/main" id="{F71E5254-4BA5-4B94-91CF-CE13B3521CD9}"/>
              </a:ext>
            </a:extLst>
          </p:cNvPr>
          <p:cNvSpPr>
            <a:spLocks noGrp="1"/>
          </p:cNvSpPr>
          <p:nvPr>
            <p:ph idx="1"/>
          </p:nvPr>
        </p:nvSpPr>
        <p:spPr>
          <a:xfrm>
            <a:off x="677334" y="1406769"/>
            <a:ext cx="8596668" cy="4841631"/>
          </a:xfrm>
        </p:spPr>
        <p:txBody>
          <a:bodyPr>
            <a:noAutofit/>
          </a:bodyPr>
          <a:lstStyle/>
          <a:p>
            <a:pPr marL="0" indent="0">
              <a:buNone/>
            </a:pPr>
            <a:r>
              <a:rPr lang="en-PH" b="0" i="0" dirty="0">
                <a:solidFill>
                  <a:srgbClr val="202122"/>
                </a:solidFill>
                <a:effectLst/>
                <a:latin typeface="Arial" panose="020B0604020202020204" pitchFamily="34" charset="0"/>
              </a:rPr>
              <a:t>The final report of the 1996 World Food Summit states that food security "exists when all people, at all times, have physical and economic access to sufficient, safe and nutritious food to meet their dietary needs and food preferences for an active and healthy life.“</a:t>
            </a:r>
          </a:p>
          <a:p>
            <a:pPr marL="0" indent="0">
              <a:buNone/>
            </a:pPr>
            <a:r>
              <a:rPr lang="en-PH" dirty="0">
                <a:solidFill>
                  <a:srgbClr val="202122"/>
                </a:solidFill>
                <a:latin typeface="Arial" panose="020B0604020202020204" pitchFamily="34" charset="0"/>
              </a:rPr>
              <a:t>4 Pillars</a:t>
            </a:r>
          </a:p>
          <a:p>
            <a:pPr marL="0" indent="0">
              <a:buNone/>
            </a:pPr>
            <a:r>
              <a:rPr lang="en-PH" dirty="0">
                <a:solidFill>
                  <a:srgbClr val="202122"/>
                </a:solidFill>
                <a:latin typeface="Arial" panose="020B0604020202020204" pitchFamily="34" charset="0"/>
              </a:rPr>
              <a:t>Availability</a:t>
            </a:r>
          </a:p>
          <a:p>
            <a:pPr marL="0" indent="0">
              <a:buNone/>
            </a:pPr>
            <a:r>
              <a:rPr lang="en-PH" dirty="0">
                <a:solidFill>
                  <a:srgbClr val="202122"/>
                </a:solidFill>
                <a:latin typeface="Arial" panose="020B0604020202020204" pitchFamily="34" charset="0"/>
              </a:rPr>
              <a:t>	- production and supply</a:t>
            </a:r>
          </a:p>
          <a:p>
            <a:pPr marL="0" indent="0">
              <a:buNone/>
            </a:pPr>
            <a:r>
              <a:rPr lang="en-PH" dirty="0">
                <a:solidFill>
                  <a:srgbClr val="202122"/>
                </a:solidFill>
                <a:latin typeface="Arial" panose="020B0604020202020204" pitchFamily="34" charset="0"/>
              </a:rPr>
              <a:t>Access</a:t>
            </a:r>
          </a:p>
          <a:p>
            <a:pPr marL="0" indent="0">
              <a:buNone/>
            </a:pPr>
            <a:r>
              <a:rPr lang="en-PH" dirty="0">
                <a:solidFill>
                  <a:srgbClr val="202122"/>
                </a:solidFill>
                <a:latin typeface="Arial" panose="020B0604020202020204" pitchFamily="34" charset="0"/>
              </a:rPr>
              <a:t>	- affordability </a:t>
            </a:r>
          </a:p>
          <a:p>
            <a:pPr marL="0" indent="0">
              <a:buNone/>
            </a:pPr>
            <a:r>
              <a:rPr lang="en-PH" dirty="0">
                <a:solidFill>
                  <a:srgbClr val="202122"/>
                </a:solidFill>
                <a:latin typeface="Arial" panose="020B0604020202020204" pitchFamily="34" charset="0"/>
              </a:rPr>
              <a:t>Utilization</a:t>
            </a:r>
          </a:p>
          <a:p>
            <a:pPr marL="0" indent="0">
              <a:buNone/>
            </a:pPr>
            <a:r>
              <a:rPr lang="en-PH" dirty="0">
                <a:solidFill>
                  <a:srgbClr val="202122"/>
                </a:solidFill>
                <a:latin typeface="Arial" panose="020B0604020202020204" pitchFamily="34" charset="0"/>
              </a:rPr>
              <a:t>	- Nutrition, nutrient density and food safety</a:t>
            </a:r>
          </a:p>
          <a:p>
            <a:pPr marL="0" indent="0">
              <a:buNone/>
            </a:pPr>
            <a:r>
              <a:rPr lang="en-PH" dirty="0">
                <a:solidFill>
                  <a:srgbClr val="202122"/>
                </a:solidFill>
                <a:latin typeface="Arial" panose="020B0604020202020204" pitchFamily="34" charset="0"/>
              </a:rPr>
              <a:t>Stability</a:t>
            </a:r>
          </a:p>
          <a:p>
            <a:pPr marL="0" indent="0">
              <a:buNone/>
            </a:pPr>
            <a:r>
              <a:rPr lang="en-PH" dirty="0">
                <a:solidFill>
                  <a:srgbClr val="202122"/>
                </a:solidFill>
                <a:latin typeface="Arial" panose="020B0604020202020204" pitchFamily="34" charset="0"/>
              </a:rPr>
              <a:t>	- Resilience</a:t>
            </a:r>
          </a:p>
        </p:txBody>
      </p:sp>
    </p:spTree>
    <p:extLst>
      <p:ext uri="{BB962C8B-B14F-4D97-AF65-F5344CB8AC3E}">
        <p14:creationId xmlns:p14="http://schemas.microsoft.com/office/powerpoint/2010/main" val="222026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FCF96-EFFC-4933-B326-9816994AC1E3}"/>
              </a:ext>
            </a:extLst>
          </p:cNvPr>
          <p:cNvSpPr>
            <a:spLocks noGrp="1"/>
          </p:cNvSpPr>
          <p:nvPr>
            <p:ph type="title"/>
          </p:nvPr>
        </p:nvSpPr>
        <p:spPr>
          <a:xfrm>
            <a:off x="677334" y="609600"/>
            <a:ext cx="8596668" cy="797169"/>
          </a:xfrm>
        </p:spPr>
        <p:txBody>
          <a:bodyPr/>
          <a:lstStyle/>
          <a:p>
            <a:r>
              <a:rPr lang="en-PH" dirty="0"/>
              <a:t>Filipinos are food insecure. Why?</a:t>
            </a:r>
          </a:p>
        </p:txBody>
      </p:sp>
      <p:sp>
        <p:nvSpPr>
          <p:cNvPr id="3" name="Content Placeholder 2">
            <a:extLst>
              <a:ext uri="{FF2B5EF4-FFF2-40B4-BE49-F238E27FC236}">
                <a16:creationId xmlns:a16="http://schemas.microsoft.com/office/drawing/2014/main" id="{F71E5254-4BA5-4B94-91CF-CE13B3521CD9}"/>
              </a:ext>
            </a:extLst>
          </p:cNvPr>
          <p:cNvSpPr>
            <a:spLocks noGrp="1"/>
          </p:cNvSpPr>
          <p:nvPr>
            <p:ph idx="1"/>
          </p:nvPr>
        </p:nvSpPr>
        <p:spPr>
          <a:xfrm>
            <a:off x="677334" y="1406769"/>
            <a:ext cx="8596668" cy="4634593"/>
          </a:xfrm>
        </p:spPr>
        <p:txBody>
          <a:bodyPr>
            <a:normAutofit lnSpcReduction="10000"/>
          </a:bodyPr>
          <a:lstStyle/>
          <a:p>
            <a:pPr marL="400050" indent="-400050">
              <a:buAutoNum type="romanUcPeriod"/>
            </a:pPr>
            <a:r>
              <a:rPr lang="en-PH" dirty="0">
                <a:solidFill>
                  <a:srgbClr val="202122"/>
                </a:solidFill>
                <a:latin typeface="Arial" panose="020B0604020202020204" pitchFamily="34" charset="0"/>
              </a:rPr>
              <a:t>Food Trade Policy</a:t>
            </a:r>
          </a:p>
          <a:p>
            <a:pPr marL="0" indent="0">
              <a:buNone/>
            </a:pPr>
            <a:r>
              <a:rPr lang="en-PH" dirty="0">
                <a:solidFill>
                  <a:srgbClr val="202122"/>
                </a:solidFill>
                <a:latin typeface="Arial" panose="020B0604020202020204" pitchFamily="34" charset="0"/>
              </a:rPr>
              <a:t>	Import Liberalization – Ideological  </a:t>
            </a:r>
          </a:p>
          <a:p>
            <a:pPr marL="0" indent="0">
              <a:buNone/>
            </a:pPr>
            <a:r>
              <a:rPr lang="en-PH" dirty="0">
                <a:solidFill>
                  <a:srgbClr val="202122"/>
                </a:solidFill>
                <a:latin typeface="Arial" panose="020B0604020202020204" pitchFamily="34" charset="0"/>
              </a:rPr>
              <a:t>		Reasons:  1) consumers – lower prices 2) Producers – competitiveness</a:t>
            </a:r>
          </a:p>
          <a:p>
            <a:pPr marL="0" indent="0">
              <a:buNone/>
            </a:pPr>
            <a:r>
              <a:rPr lang="en-PH" dirty="0">
                <a:solidFill>
                  <a:srgbClr val="202122"/>
                </a:solidFill>
                <a:latin typeface="Arial" panose="020B0604020202020204" pitchFamily="34" charset="0"/>
              </a:rPr>
              <a:t>		R.A. 8178 The Agricultural Tariffication Act of 1996</a:t>
            </a:r>
          </a:p>
          <a:p>
            <a:pPr marL="0" indent="0">
              <a:buNone/>
            </a:pPr>
            <a:r>
              <a:rPr lang="en-PH" dirty="0">
                <a:solidFill>
                  <a:srgbClr val="202122"/>
                </a:solidFill>
                <a:latin typeface="Arial" panose="020B0604020202020204" pitchFamily="34" charset="0"/>
              </a:rPr>
              <a:t>			a) Market Access b) Domestic Support c) Trade Remedies</a:t>
            </a:r>
          </a:p>
          <a:p>
            <a:pPr marL="0" indent="0">
              <a:buNone/>
            </a:pPr>
            <a:r>
              <a:rPr lang="en-PH" dirty="0">
                <a:solidFill>
                  <a:srgbClr val="202122"/>
                </a:solidFill>
                <a:latin typeface="Arial" panose="020B0604020202020204" pitchFamily="34" charset="0"/>
              </a:rPr>
              <a:t>		R.A. 11203 The Rice Tariffication Act</a:t>
            </a:r>
          </a:p>
          <a:p>
            <a:pPr marL="0" indent="0">
              <a:buNone/>
            </a:pPr>
            <a:endParaRPr lang="en-PH" dirty="0">
              <a:solidFill>
                <a:srgbClr val="202122"/>
              </a:solidFill>
              <a:latin typeface="Arial" panose="020B0604020202020204" pitchFamily="34" charset="0"/>
            </a:endParaRPr>
          </a:p>
          <a:p>
            <a:pPr marL="0" indent="0">
              <a:spcBef>
                <a:spcPts val="0"/>
              </a:spcBef>
              <a:buNone/>
            </a:pPr>
            <a:r>
              <a:rPr lang="en-PH" dirty="0">
                <a:solidFill>
                  <a:srgbClr val="202122"/>
                </a:solidFill>
                <a:latin typeface="Arial" panose="020B0604020202020204" pitchFamily="34" charset="0"/>
              </a:rPr>
              <a:t>	We did not implement the design of the World Trade Organization.  We are 	notorious or famous for being the foremost of fools during the negotiations.</a:t>
            </a:r>
          </a:p>
          <a:p>
            <a:pPr marL="0" indent="0">
              <a:spcBef>
                <a:spcPts val="0"/>
              </a:spcBef>
              <a:buNone/>
            </a:pPr>
            <a:endParaRPr lang="en-PH" dirty="0">
              <a:solidFill>
                <a:srgbClr val="202122"/>
              </a:solidFill>
              <a:latin typeface="Arial" panose="020B0604020202020204" pitchFamily="34" charset="0"/>
            </a:endParaRPr>
          </a:p>
          <a:p>
            <a:pPr marL="0" indent="0">
              <a:spcBef>
                <a:spcPts val="0"/>
              </a:spcBef>
              <a:buNone/>
            </a:pPr>
            <a:r>
              <a:rPr lang="en-PH" dirty="0">
                <a:solidFill>
                  <a:srgbClr val="202122"/>
                </a:solidFill>
                <a:latin typeface="Arial" panose="020B0604020202020204" pitchFamily="34" charset="0"/>
              </a:rPr>
              <a:t>	Result: Both consumers and producers ended up as losers. Only the traders 	or importers gained enormously from the policy. In fact, the economy became 	more dependent on OFW remittances, BPO revenues, and tourism. 	Manufacturing and agriculture were hallowed out.</a:t>
            </a:r>
          </a:p>
          <a:p>
            <a:pPr lvl="1">
              <a:buFont typeface="Wingdings" panose="05000000000000000000" pitchFamily="2" charset="2"/>
              <a:buChar char="§"/>
            </a:pPr>
            <a:endParaRPr lang="en-PH" sz="1400" dirty="0">
              <a:solidFill>
                <a:srgbClr val="202122"/>
              </a:solidFill>
              <a:latin typeface="Arial" panose="020B0604020202020204" pitchFamily="34" charset="0"/>
            </a:endParaRPr>
          </a:p>
        </p:txBody>
      </p:sp>
    </p:spTree>
    <p:extLst>
      <p:ext uri="{BB962C8B-B14F-4D97-AF65-F5344CB8AC3E}">
        <p14:creationId xmlns:p14="http://schemas.microsoft.com/office/powerpoint/2010/main" val="650485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FCF96-EFFC-4933-B326-9816994AC1E3}"/>
              </a:ext>
            </a:extLst>
          </p:cNvPr>
          <p:cNvSpPr>
            <a:spLocks noGrp="1"/>
          </p:cNvSpPr>
          <p:nvPr>
            <p:ph type="title"/>
          </p:nvPr>
        </p:nvSpPr>
        <p:spPr>
          <a:xfrm>
            <a:off x="677334" y="609600"/>
            <a:ext cx="8596668" cy="797169"/>
          </a:xfrm>
        </p:spPr>
        <p:txBody>
          <a:bodyPr/>
          <a:lstStyle/>
          <a:p>
            <a:r>
              <a:rPr lang="en-PH" dirty="0"/>
              <a:t>Filipinos are food insecure. Why?</a:t>
            </a:r>
          </a:p>
        </p:txBody>
      </p:sp>
      <p:sp>
        <p:nvSpPr>
          <p:cNvPr id="3" name="Content Placeholder 2">
            <a:extLst>
              <a:ext uri="{FF2B5EF4-FFF2-40B4-BE49-F238E27FC236}">
                <a16:creationId xmlns:a16="http://schemas.microsoft.com/office/drawing/2014/main" id="{F71E5254-4BA5-4B94-91CF-CE13B3521CD9}"/>
              </a:ext>
            </a:extLst>
          </p:cNvPr>
          <p:cNvSpPr>
            <a:spLocks noGrp="1"/>
          </p:cNvSpPr>
          <p:nvPr>
            <p:ph idx="1"/>
          </p:nvPr>
        </p:nvSpPr>
        <p:spPr>
          <a:xfrm>
            <a:off x="677334" y="1406769"/>
            <a:ext cx="8596668" cy="4634593"/>
          </a:xfrm>
        </p:spPr>
        <p:txBody>
          <a:bodyPr>
            <a:normAutofit fontScale="92500" lnSpcReduction="20000"/>
          </a:bodyPr>
          <a:lstStyle/>
          <a:p>
            <a:pPr marL="0" indent="0">
              <a:buNone/>
            </a:pPr>
            <a:r>
              <a:rPr lang="en-PH" sz="1600" dirty="0">
                <a:solidFill>
                  <a:schemeClr val="accent1"/>
                </a:solidFill>
                <a:latin typeface="Arial" panose="020B0604020202020204" pitchFamily="34" charset="0"/>
              </a:rPr>
              <a:t>II</a:t>
            </a:r>
            <a:r>
              <a:rPr lang="en-PH" dirty="0">
                <a:solidFill>
                  <a:srgbClr val="202122"/>
                </a:solidFill>
                <a:latin typeface="Arial" panose="020B0604020202020204" pitchFamily="34" charset="0"/>
              </a:rPr>
              <a:t>.  Food and Agricultural System</a:t>
            </a:r>
          </a:p>
          <a:p>
            <a:pPr marL="0" indent="0">
              <a:buNone/>
            </a:pPr>
            <a:r>
              <a:rPr lang="en-PH" dirty="0">
                <a:solidFill>
                  <a:srgbClr val="202122"/>
                </a:solidFill>
                <a:latin typeface="Arial" panose="020B0604020202020204" pitchFamily="34" charset="0"/>
              </a:rPr>
              <a:t>	1) It favors big players with incentives. </a:t>
            </a:r>
          </a:p>
          <a:p>
            <a:pPr marL="0" indent="0">
              <a:buNone/>
            </a:pPr>
            <a:r>
              <a:rPr lang="en-PH" dirty="0">
                <a:solidFill>
                  <a:srgbClr val="202122"/>
                </a:solidFill>
                <a:latin typeface="Arial" panose="020B0604020202020204" pitchFamily="34" charset="0"/>
              </a:rPr>
              <a:t>	It is not communitarian. It does not look at food as community resource but 	something to be exploited and exported by multinational corporations. </a:t>
            </a:r>
          </a:p>
          <a:p>
            <a:pPr marL="0" indent="0">
              <a:buNone/>
            </a:pPr>
            <a:r>
              <a:rPr lang="en-PH" dirty="0">
                <a:solidFill>
                  <a:srgbClr val="202122"/>
                </a:solidFill>
                <a:latin typeface="Arial" panose="020B0604020202020204" pitchFamily="34" charset="0"/>
              </a:rPr>
              <a:t>	2) It is extractive like mining. The fundamental natural resources of soil and water 	are being degraded and wasted. Synthetic fertilizers and pesticides are still the 	norm. No	program for watersheds and rainwater harvesting on site.</a:t>
            </a:r>
          </a:p>
          <a:p>
            <a:pPr marL="0" indent="0">
              <a:buNone/>
            </a:pPr>
            <a:r>
              <a:rPr lang="en-PH" dirty="0">
                <a:solidFill>
                  <a:srgbClr val="202122"/>
                </a:solidFill>
                <a:latin typeface="Arial" panose="020B0604020202020204" pitchFamily="34" charset="0"/>
              </a:rPr>
              <a:t>	3) It is a high input-high cost system for farmers and therefore, high risk. Not 	circular.</a:t>
            </a:r>
          </a:p>
          <a:p>
            <a:pPr marL="0" indent="0">
              <a:buNone/>
            </a:pPr>
            <a:r>
              <a:rPr lang="en-PH" dirty="0">
                <a:solidFill>
                  <a:srgbClr val="202122"/>
                </a:solidFill>
                <a:latin typeface="Arial" panose="020B0604020202020204" pitchFamily="34" charset="0"/>
              </a:rPr>
              <a:t>	4) Disconnect between farm gate and retail prices.</a:t>
            </a:r>
          </a:p>
          <a:p>
            <a:pPr marL="0" indent="0">
              <a:buNone/>
            </a:pPr>
            <a:r>
              <a:rPr lang="en-PH" dirty="0">
                <a:solidFill>
                  <a:srgbClr val="202122"/>
                </a:solidFill>
                <a:latin typeface="Arial" panose="020B0604020202020204" pitchFamily="34" charset="0"/>
              </a:rPr>
              <a:t>	5) Long supply chains are inherent in a policy of import liberalization. Unstable 	especially during calamities like </a:t>
            </a:r>
            <a:r>
              <a:rPr lang="en-PH" dirty="0" err="1">
                <a:solidFill>
                  <a:srgbClr val="202122"/>
                </a:solidFill>
                <a:latin typeface="Arial" panose="020B0604020202020204" pitchFamily="34" charset="0"/>
              </a:rPr>
              <a:t>Covid</a:t>
            </a:r>
            <a:r>
              <a:rPr lang="en-PH" dirty="0">
                <a:solidFill>
                  <a:srgbClr val="202122"/>
                </a:solidFill>
                <a:latin typeface="Arial" panose="020B0604020202020204" pitchFamily="34" charset="0"/>
              </a:rPr>
              <a:t>. Not resilient.</a:t>
            </a:r>
          </a:p>
          <a:p>
            <a:pPr marL="0" indent="0">
              <a:buNone/>
            </a:pPr>
            <a:r>
              <a:rPr lang="en-PH" dirty="0">
                <a:solidFill>
                  <a:srgbClr val="202122"/>
                </a:solidFill>
                <a:latin typeface="Arial" panose="020B0604020202020204" pitchFamily="34" charset="0"/>
              </a:rPr>
              <a:t>	6) It has a laid back view of the risk of climate change, e.g. Mekong river 	challenges</a:t>
            </a:r>
          </a:p>
          <a:p>
            <a:pPr marL="0" indent="0">
              <a:buNone/>
            </a:pPr>
            <a:r>
              <a:rPr lang="en-PH" dirty="0">
                <a:solidFill>
                  <a:srgbClr val="202122"/>
                </a:solidFill>
                <a:latin typeface="Arial" panose="020B0604020202020204" pitchFamily="34" charset="0"/>
              </a:rPr>
              <a:t>	7) It does not consider food as a national security concern.           </a:t>
            </a:r>
          </a:p>
          <a:p>
            <a:pPr marL="0" indent="0">
              <a:buNone/>
            </a:pPr>
            <a:r>
              <a:rPr lang="en-PH" dirty="0">
                <a:solidFill>
                  <a:srgbClr val="202122"/>
                </a:solidFill>
                <a:latin typeface="Arial" panose="020B0604020202020204" pitchFamily="34" charset="0"/>
              </a:rPr>
              <a:t> </a:t>
            </a:r>
          </a:p>
        </p:txBody>
      </p:sp>
    </p:spTree>
    <p:extLst>
      <p:ext uri="{BB962C8B-B14F-4D97-AF65-F5344CB8AC3E}">
        <p14:creationId xmlns:p14="http://schemas.microsoft.com/office/powerpoint/2010/main" val="4111311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FCF96-EFFC-4933-B326-9816994AC1E3}"/>
              </a:ext>
            </a:extLst>
          </p:cNvPr>
          <p:cNvSpPr>
            <a:spLocks noGrp="1"/>
          </p:cNvSpPr>
          <p:nvPr>
            <p:ph type="title"/>
          </p:nvPr>
        </p:nvSpPr>
        <p:spPr>
          <a:xfrm>
            <a:off x="677334" y="609600"/>
            <a:ext cx="8596668" cy="797169"/>
          </a:xfrm>
        </p:spPr>
        <p:txBody>
          <a:bodyPr/>
          <a:lstStyle/>
          <a:p>
            <a:r>
              <a:rPr lang="en-PH" dirty="0"/>
              <a:t>Filipinos are food insecure. Why?</a:t>
            </a:r>
          </a:p>
        </p:txBody>
      </p:sp>
      <p:sp>
        <p:nvSpPr>
          <p:cNvPr id="3" name="Content Placeholder 2">
            <a:extLst>
              <a:ext uri="{FF2B5EF4-FFF2-40B4-BE49-F238E27FC236}">
                <a16:creationId xmlns:a16="http://schemas.microsoft.com/office/drawing/2014/main" id="{F71E5254-4BA5-4B94-91CF-CE13B3521CD9}"/>
              </a:ext>
            </a:extLst>
          </p:cNvPr>
          <p:cNvSpPr>
            <a:spLocks noGrp="1"/>
          </p:cNvSpPr>
          <p:nvPr>
            <p:ph idx="1"/>
          </p:nvPr>
        </p:nvSpPr>
        <p:spPr>
          <a:xfrm>
            <a:off x="677334" y="1406769"/>
            <a:ext cx="8596668" cy="4634593"/>
          </a:xfrm>
        </p:spPr>
        <p:txBody>
          <a:bodyPr>
            <a:normAutofit/>
          </a:bodyPr>
          <a:lstStyle/>
          <a:p>
            <a:pPr marL="0" indent="0">
              <a:buNone/>
            </a:pPr>
            <a:r>
              <a:rPr lang="en-PH" sz="1600" dirty="0">
                <a:solidFill>
                  <a:schemeClr val="accent1"/>
                </a:solidFill>
                <a:latin typeface="Arial" panose="020B0604020202020204" pitchFamily="34" charset="0"/>
              </a:rPr>
              <a:t>III</a:t>
            </a:r>
            <a:r>
              <a:rPr lang="en-PH" sz="1600" dirty="0">
                <a:solidFill>
                  <a:srgbClr val="202122"/>
                </a:solidFill>
                <a:latin typeface="Arial" panose="020B0604020202020204" pitchFamily="34" charset="0"/>
              </a:rPr>
              <a:t>.  </a:t>
            </a:r>
            <a:r>
              <a:rPr lang="en-PH" dirty="0">
                <a:solidFill>
                  <a:srgbClr val="202122"/>
                </a:solidFill>
                <a:latin typeface="Arial" panose="020B0604020202020204" pitchFamily="34" charset="0"/>
              </a:rPr>
              <a:t>Governance by public relations and denial of realities on the ground  </a:t>
            </a:r>
          </a:p>
          <a:p>
            <a:pPr marL="0" indent="0">
              <a:buNone/>
            </a:pPr>
            <a:r>
              <a:rPr lang="en-PH" dirty="0">
                <a:solidFill>
                  <a:srgbClr val="202122"/>
                </a:solidFill>
                <a:latin typeface="Arial" panose="020B0604020202020204" pitchFamily="34" charset="0"/>
              </a:rPr>
              <a:t>	1) You have to follow the DA line and genuflect before the altar of Dar.  It is like 	being in 	the old Stalinist Soviet Union. </a:t>
            </a:r>
          </a:p>
          <a:p>
            <a:pPr marL="0" indent="0">
              <a:buNone/>
            </a:pPr>
            <a:r>
              <a:rPr lang="en-PH" dirty="0">
                <a:solidFill>
                  <a:srgbClr val="202122"/>
                </a:solidFill>
                <a:latin typeface="Arial" panose="020B0604020202020204" pitchFamily="34" charset="0"/>
              </a:rPr>
              <a:t>	2) You risk being tagged as purveyors of fake news if you point out the realities 	on the ground. Chicken. Fertilizer. Rice.</a:t>
            </a:r>
          </a:p>
          <a:p>
            <a:pPr marL="0" indent="0">
              <a:buNone/>
            </a:pPr>
            <a:r>
              <a:rPr lang="en-PH" dirty="0">
                <a:solidFill>
                  <a:srgbClr val="202122"/>
                </a:solidFill>
                <a:latin typeface="Arial" panose="020B0604020202020204" pitchFamily="34" charset="0"/>
              </a:rPr>
              <a:t>	3) No consultation in accordance with Section 13 of AFMA which provide for 	stakeholder 	participation in the </a:t>
            </a:r>
            <a:r>
              <a:rPr lang="en-PH" b="1" u="sng" dirty="0">
                <a:solidFill>
                  <a:srgbClr val="202122"/>
                </a:solidFill>
                <a:latin typeface="Arial" panose="020B0604020202020204" pitchFamily="34" charset="0"/>
              </a:rPr>
              <a:t>formulation and implementation </a:t>
            </a:r>
            <a:r>
              <a:rPr lang="en-PH" dirty="0">
                <a:solidFill>
                  <a:srgbClr val="202122"/>
                </a:solidFill>
                <a:latin typeface="Arial" panose="020B0604020202020204" pitchFamily="34" charset="0"/>
              </a:rPr>
              <a:t>of an 	Agriculture Fisheries 	Modernization Plan. Presently, we have the “New 	Thinking” in agriculture which is the 	thinking only of Secretary Dar.</a:t>
            </a:r>
          </a:p>
          <a:p>
            <a:pPr marL="0" indent="0">
              <a:buNone/>
            </a:pPr>
            <a:r>
              <a:rPr lang="en-PH" dirty="0">
                <a:solidFill>
                  <a:srgbClr val="202122"/>
                </a:solidFill>
                <a:latin typeface="Arial" panose="020B0604020202020204" pitchFamily="34" charset="0"/>
              </a:rPr>
              <a:t>	4) No National Information Network in accordance with Sections 38-45 of 	AFMA.</a:t>
            </a:r>
          </a:p>
          <a:p>
            <a:pPr marL="0" indent="0">
              <a:buNone/>
            </a:pPr>
            <a:r>
              <a:rPr lang="en-PH" dirty="0">
                <a:solidFill>
                  <a:srgbClr val="202122"/>
                </a:solidFill>
                <a:latin typeface="Arial" panose="020B0604020202020204" pitchFamily="34" charset="0"/>
              </a:rPr>
              <a:t>	</a:t>
            </a:r>
          </a:p>
        </p:txBody>
      </p:sp>
    </p:spTree>
    <p:extLst>
      <p:ext uri="{BB962C8B-B14F-4D97-AF65-F5344CB8AC3E}">
        <p14:creationId xmlns:p14="http://schemas.microsoft.com/office/powerpoint/2010/main" val="806165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4B9C2-0C78-47A1-9F91-2B390103E4FB}"/>
              </a:ext>
            </a:extLst>
          </p:cNvPr>
          <p:cNvSpPr>
            <a:spLocks noGrp="1"/>
          </p:cNvSpPr>
          <p:nvPr>
            <p:ph type="title"/>
          </p:nvPr>
        </p:nvSpPr>
        <p:spPr/>
        <p:txBody>
          <a:bodyPr/>
          <a:lstStyle/>
          <a:p>
            <a:r>
              <a:rPr lang="en-PH" dirty="0"/>
              <a:t>Way Forward</a:t>
            </a:r>
          </a:p>
        </p:txBody>
      </p:sp>
      <p:sp>
        <p:nvSpPr>
          <p:cNvPr id="3" name="Content Placeholder 2">
            <a:extLst>
              <a:ext uri="{FF2B5EF4-FFF2-40B4-BE49-F238E27FC236}">
                <a16:creationId xmlns:a16="http://schemas.microsoft.com/office/drawing/2014/main" id="{13109246-9D63-482C-98F2-B26262661601}"/>
              </a:ext>
            </a:extLst>
          </p:cNvPr>
          <p:cNvSpPr>
            <a:spLocks noGrp="1"/>
          </p:cNvSpPr>
          <p:nvPr>
            <p:ph idx="1"/>
          </p:nvPr>
        </p:nvSpPr>
        <p:spPr>
          <a:xfrm>
            <a:off x="677334" y="1547447"/>
            <a:ext cx="8596668" cy="4493916"/>
          </a:xfrm>
        </p:spPr>
        <p:txBody>
          <a:bodyPr/>
          <a:lstStyle/>
          <a:p>
            <a:pPr marL="400050" indent="-400050">
              <a:buAutoNum type="romanUcPeriod"/>
            </a:pPr>
            <a:r>
              <a:rPr lang="en-PH" dirty="0"/>
              <a:t>Trade policy should not be ideological but based on the practical realties as practiced by China and our peers in ASEAN and even by the developed countries who originally advocated free trade.</a:t>
            </a:r>
          </a:p>
          <a:p>
            <a:pPr marL="400050" indent="-400050">
              <a:buAutoNum type="romanUcPeriod"/>
            </a:pPr>
            <a:endParaRPr lang="en-PH" dirty="0"/>
          </a:p>
          <a:p>
            <a:pPr marL="400050" indent="-400050">
              <a:buAutoNum type="romanUcPeriod" startAt="2"/>
            </a:pPr>
            <a:r>
              <a:rPr lang="en-PH" dirty="0"/>
              <a:t>Pursue a regenerative agricultural system</a:t>
            </a:r>
          </a:p>
          <a:p>
            <a:pPr marL="400050" indent="-400050">
              <a:buAutoNum type="romanUcPeriod" startAt="2"/>
            </a:pPr>
            <a:endParaRPr lang="en-PH" dirty="0"/>
          </a:p>
          <a:p>
            <a:pPr marL="400050" indent="-400050">
              <a:buAutoNum type="romanUcPeriod" startAt="2"/>
            </a:pPr>
            <a:r>
              <a:rPr lang="en-PH" dirty="0"/>
              <a:t>We need a new Secretary of Agriculture</a:t>
            </a:r>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a:p>
            <a:pPr marL="400050" indent="-400050">
              <a:buAutoNum type="romanUcPeriod" startAt="2"/>
            </a:pPr>
            <a:endParaRPr lang="en-PH" dirty="0"/>
          </a:p>
        </p:txBody>
      </p:sp>
    </p:spTree>
    <p:extLst>
      <p:ext uri="{BB962C8B-B14F-4D97-AF65-F5344CB8AC3E}">
        <p14:creationId xmlns:p14="http://schemas.microsoft.com/office/powerpoint/2010/main" val="1578846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C2EDF-D9D1-4742-B11D-BECE958C7F5F}"/>
              </a:ext>
            </a:extLst>
          </p:cNvPr>
          <p:cNvSpPr>
            <a:spLocks noGrp="1"/>
          </p:cNvSpPr>
          <p:nvPr>
            <p:ph type="ctrTitle"/>
          </p:nvPr>
        </p:nvSpPr>
        <p:spPr/>
        <p:txBody>
          <a:bodyPr/>
          <a:lstStyle/>
          <a:p>
            <a:pPr algn="ctr"/>
            <a:r>
              <a:rPr lang="en-PH" dirty="0"/>
              <a:t>THANK YOU!!!</a:t>
            </a:r>
          </a:p>
        </p:txBody>
      </p:sp>
      <p:sp>
        <p:nvSpPr>
          <p:cNvPr id="3" name="Subtitle 2">
            <a:extLst>
              <a:ext uri="{FF2B5EF4-FFF2-40B4-BE49-F238E27FC236}">
                <a16:creationId xmlns:a16="http://schemas.microsoft.com/office/drawing/2014/main" id="{58BF37C1-ADED-4126-A096-E60682DD3B78}"/>
              </a:ext>
            </a:extLst>
          </p:cNvPr>
          <p:cNvSpPr>
            <a:spLocks noGrp="1"/>
          </p:cNvSpPr>
          <p:nvPr>
            <p:ph type="subTitle" idx="1"/>
          </p:nvPr>
        </p:nvSpPr>
        <p:spPr/>
        <p:txBody>
          <a:bodyPr>
            <a:normAutofit/>
          </a:bodyPr>
          <a:lstStyle/>
          <a:p>
            <a:pPr algn="ctr"/>
            <a:r>
              <a:rPr lang="en-PH" sz="2400" dirty="0"/>
              <a:t>Please visit our website: ubra.com.ph</a:t>
            </a:r>
          </a:p>
        </p:txBody>
      </p:sp>
    </p:spTree>
    <p:extLst>
      <p:ext uri="{BB962C8B-B14F-4D97-AF65-F5344CB8AC3E}">
        <p14:creationId xmlns:p14="http://schemas.microsoft.com/office/powerpoint/2010/main" val="1331676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1450</TotalTime>
  <Words>786</Words>
  <Application>Microsoft Office PowerPoint</Application>
  <PresentationFormat>Widescreen</PresentationFormat>
  <Paragraphs>78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Trebuchet MS</vt:lpstr>
      <vt:lpstr>Wingdings</vt:lpstr>
      <vt:lpstr>Wingdings 3</vt:lpstr>
      <vt:lpstr>Facet</vt:lpstr>
      <vt:lpstr>Philippine Food Security Realities: Covid or no Covid </vt:lpstr>
      <vt:lpstr>Outline</vt:lpstr>
      <vt:lpstr>Purpose and Perspective</vt:lpstr>
      <vt:lpstr>Food Security – Definition and Pillars</vt:lpstr>
      <vt:lpstr>Filipinos are food insecure. Why?</vt:lpstr>
      <vt:lpstr>Filipinos are food insecure. Why?</vt:lpstr>
      <vt:lpstr>Filipinos are food insecure. Why?</vt:lpstr>
      <vt:lpstr>Way Forward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Security during and beyond Covid</dc:title>
  <dc:creator>USER</dc:creator>
  <cp:lastModifiedBy>USER</cp:lastModifiedBy>
  <cp:revision>43</cp:revision>
  <dcterms:created xsi:type="dcterms:W3CDTF">2020-10-13T02:40:22Z</dcterms:created>
  <dcterms:modified xsi:type="dcterms:W3CDTF">2020-10-15T07:17:27Z</dcterms:modified>
</cp:coreProperties>
</file>